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9" r:id="rId6"/>
    <p:sldId id="270" r:id="rId7"/>
    <p:sldId id="271" r:id="rId8"/>
    <p:sldId id="272" r:id="rId9"/>
    <p:sldId id="273" r:id="rId10"/>
    <p:sldId id="274" r:id="rId11"/>
    <p:sldId id="26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26" autoAdjust="0"/>
  </p:normalViewPr>
  <p:slideViewPr>
    <p:cSldViewPr snapToGrid="0">
      <p:cViewPr varScale="1">
        <p:scale>
          <a:sx n="77" d="100"/>
          <a:sy n="77" d="100"/>
        </p:scale>
        <p:origin x="60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5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FBB03A1-C24F-4AEB-9DD5-D5017ED06F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CB5780-3D57-4E6A-BC9A-0C96CD0512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A33C5E-57FE-4FDF-A4F2-5AA61DDFBF14}" type="datetime1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363907-A416-496F-891A-9B09D46C50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4685EE-62FF-4BE0-9742-02426CC68A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AC5FDE1-B145-40CB-B667-FBD1AC713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11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92F484-EE68-41CE-B881-929780310FEE}" type="datetime1">
              <a:rPr lang="ru-RU" noProof="0" smtClean="0"/>
              <a:t>14.12.2023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C5C198C-F94F-45D5-B9E3-B6FFB8BCAC7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4000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C5C198C-F94F-45D5-B9E3-B6FFB8BCAC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5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C5C198C-F94F-45D5-B9E3-B6FFB8BCAC79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027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DAE96E83-048C-4132-9ABC-E5A0C22D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498F49-BE12-4A88-909F-4B988B23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 useBgFill="1"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60267AE-9C0D-4634-B312-C6DD54710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441003" y="640080"/>
            <a:ext cx="6111585" cy="557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CD51-9119-4996-B4FC-2AD43216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594" y="1328058"/>
            <a:ext cx="5096630" cy="3378338"/>
          </a:xfrm>
        </p:spPr>
        <p:txBody>
          <a:bodyPr rtlCol="0" anchor="b">
            <a:normAutofit/>
          </a:bodyPr>
          <a:lstStyle>
            <a:lvl1pPr>
              <a:defRPr sz="5400" baseline="0"/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956F6DB6-D6E1-4A50-9114-8601DF9421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35000"/>
            <a:ext cx="4800600" cy="557847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5381B5BB-CEA3-436C-8A43-C3C4889F11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8480" y="4668045"/>
            <a:ext cx="5096630" cy="1000125"/>
          </a:xfrm>
        </p:spPr>
        <p:txBody>
          <a:bodyPr rtlCol="0">
            <a:noAutofit/>
          </a:bodyPr>
          <a:lstStyle>
            <a:lvl1pPr>
              <a:defRPr sz="2400" b="0" cap="all" spc="600" baseline="0"/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5144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2.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B16675-8FAE-4CCE-870E-B08D5FEC09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B58518-7725-4310-9D89-9253D668F9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955907E-5B49-47DA-BB56-B8388484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 rtlCol="0">
            <a:normAutofit/>
          </a:bodyPr>
          <a:lstStyle>
            <a:lvl1pPr>
              <a:defRPr spc="150" baseline="0">
                <a:solidFill>
                  <a:schemeClr val="bg1"/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51961C9-4342-4735-9F69-30FC4EE60D8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010884" y="1481580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A75FE27-57B7-4D26-BF6D-E63BF9CB13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0884" y="2069955"/>
            <a:ext cx="4727735" cy="387364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9516EBD4-3BCF-4167-9401-08DF67EF59C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57949" y="1481579"/>
            <a:ext cx="4727735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 spc="15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85A32EF6-47B8-4B22-99CB-D1B4F6B4B6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7949" y="2069955"/>
            <a:ext cx="4727735" cy="387364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13" name="Нижний колонтитул 14">
            <a:extLst>
              <a:ext uri="{FF2B5EF4-FFF2-40B4-BE49-F238E27FC236}">
                <a16:creationId xmlns:a16="http://schemas.microsoft.com/office/drawing/2014/main" id="{8D02CE16-361C-4C84-A178-402C2D4A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42B21E92-5123-45B3-999F-EA0512A2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5" name="Номер слайда 15">
            <a:extLst>
              <a:ext uri="{FF2B5EF4-FFF2-40B4-BE49-F238E27FC236}">
                <a16:creationId xmlns:a16="http://schemas.microsoft.com/office/drawing/2014/main" id="{F5EF3406-552A-4C2E-A1B4-D3EAD5D1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имое 3.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9BB029-1123-4E6E-8996-6F9666150A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399"/>
            <a:ext cx="12192000" cy="5305425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2AA1BD-C769-474A-A258-6051FAAB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C21E751-E5D0-431E-BDB3-E8D22FCF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11" y="222436"/>
            <a:ext cx="5058209" cy="67340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lnSpc>
                <a:spcPct val="12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1307227E-0323-4608-B721-487D3010A5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47205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A073925-D167-4366-8AF4-3DBCD83A8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057605"/>
            <a:ext cx="3519028" cy="388599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A778932-CE6D-42D3-9C40-80AD4D7F467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466406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2FCF78AB-4697-4170-B73C-39E8D202A8F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057605"/>
            <a:ext cx="3519028" cy="388599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5BBD3120-B5E0-433B-BB1E-BCEFD93EEE5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472055"/>
            <a:ext cx="3519028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Подзаголовок слайда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E8EBEB77-9309-408B-BF35-68D07856A9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057605"/>
            <a:ext cx="3519028" cy="3885996"/>
          </a:xfrm>
        </p:spPr>
        <p:txBody>
          <a:bodyPr rtlCol="0" anchor="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 b="1" spc="150" baseline="0"/>
            </a:lvl1pPr>
          </a:lstStyle>
          <a:p>
            <a:pPr rtl="0"/>
            <a:r>
              <a:rPr lang="ru-RU" noProof="0"/>
              <a:t> Текст слайда</a:t>
            </a:r>
          </a:p>
        </p:txBody>
      </p:sp>
      <p:sp>
        <p:nvSpPr>
          <p:cNvPr id="11" name="Нижний колонтитул 14">
            <a:extLst>
              <a:ext uri="{FF2B5EF4-FFF2-40B4-BE49-F238E27FC236}">
                <a16:creationId xmlns:a16="http://schemas.microsoft.com/office/drawing/2014/main" id="{7B260FE5-7B07-4149-85C7-9CD9D4E7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2" name="Дата 13">
            <a:extLst>
              <a:ext uri="{FF2B5EF4-FFF2-40B4-BE49-F238E27FC236}">
                <a16:creationId xmlns:a16="http://schemas.microsoft.com/office/drawing/2014/main" id="{217A5FBA-27B4-461A-BE9C-34E1390D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3" name="Номер слайда 15">
            <a:extLst>
              <a:ext uri="{FF2B5EF4-FFF2-40B4-BE49-F238E27FC236}">
                <a16:creationId xmlns:a16="http://schemas.microsoft.com/office/drawing/2014/main" id="{DDC42D1B-76B7-44EC-B6FD-6D0C6565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52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ратк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CCEB0E-12E7-488A-A219-2ABDE68707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67202C9-94B9-46C7-8ADD-2C7E6DE6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32" y="278342"/>
            <a:ext cx="7777823" cy="986304"/>
          </a:xfrm>
          <a:solidFill>
            <a:schemeClr val="bg2">
              <a:lumMod val="75000"/>
            </a:schemeClr>
          </a:solidFill>
        </p:spPr>
        <p:txBody>
          <a:bodyPr tIns="274320" rtlCol="0"/>
          <a:lstStyle>
            <a:lvl1pPr marL="274320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5EAC607-595F-4F95-88EB-0BEA170D4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2" y="1653479"/>
            <a:ext cx="6291107" cy="45373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3" name="Нижний колонтитул 5">
            <a:extLst>
              <a:ext uri="{FF2B5EF4-FFF2-40B4-BE49-F238E27FC236}">
                <a16:creationId xmlns:a16="http://schemas.microsoft.com/office/drawing/2014/main" id="{B7789921-321D-4251-A0D9-9708843C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21" name="Рисунок 17">
            <a:extLst>
              <a:ext uri="{FF2B5EF4-FFF2-40B4-BE49-F238E27FC236}">
                <a16:creationId xmlns:a16="http://schemas.microsoft.com/office/drawing/2014/main" id="{FCC9F84A-3951-4EFD-AEBD-C6D89E4642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6867" y="0"/>
            <a:ext cx="4665133" cy="2222500"/>
          </a:xfrm>
          <a:custGeom>
            <a:avLst/>
            <a:gdLst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254000 h 2222500"/>
              <a:gd name="connsiteX5" fmla="*/ 0 w 4665133"/>
              <a:gd name="connsiteY5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254000 h 2222500"/>
              <a:gd name="connsiteX6" fmla="*/ 0 w 4665133"/>
              <a:gd name="connsiteY6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0 w 4665133"/>
              <a:gd name="connsiteY5" fmla="*/ 567267 h 2222500"/>
              <a:gd name="connsiteX6" fmla="*/ 0 w 4665133"/>
              <a:gd name="connsiteY6" fmla="*/ 254000 h 2222500"/>
              <a:gd name="connsiteX7" fmla="*/ 0 w 4665133"/>
              <a:gd name="connsiteY7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8467 w 4673600"/>
              <a:gd name="connsiteY6" fmla="*/ 567267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8467 w 4673600"/>
              <a:gd name="connsiteY0" fmla="*/ 0 h 2222500"/>
              <a:gd name="connsiteX1" fmla="*/ 4673600 w 4673600"/>
              <a:gd name="connsiteY1" fmla="*/ 0 h 2222500"/>
              <a:gd name="connsiteX2" fmla="*/ 4673600 w 4673600"/>
              <a:gd name="connsiteY2" fmla="*/ 2222500 h 2222500"/>
              <a:gd name="connsiteX3" fmla="*/ 8467 w 4673600"/>
              <a:gd name="connsiteY3" fmla="*/ 2222500 h 2222500"/>
              <a:gd name="connsiteX4" fmla="*/ 8467 w 4673600"/>
              <a:gd name="connsiteY4" fmla="*/ 1270000 h 2222500"/>
              <a:gd name="connsiteX5" fmla="*/ 0 w 4673600"/>
              <a:gd name="connsiteY5" fmla="*/ 973667 h 2222500"/>
              <a:gd name="connsiteX6" fmla="*/ 618067 w 4673600"/>
              <a:gd name="connsiteY6" fmla="*/ 270934 h 2222500"/>
              <a:gd name="connsiteX7" fmla="*/ 8467 w 4673600"/>
              <a:gd name="connsiteY7" fmla="*/ 254000 h 2222500"/>
              <a:gd name="connsiteX8" fmla="*/ 8467 w 4673600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70000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0 w 4665133"/>
              <a:gd name="connsiteY7" fmla="*/ 254000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87866 h 2222500"/>
              <a:gd name="connsiteX8" fmla="*/ 0 w 4665133"/>
              <a:gd name="connsiteY8" fmla="*/ 0 h 2222500"/>
              <a:gd name="connsiteX0" fmla="*/ 0 w 4665133"/>
              <a:gd name="connsiteY0" fmla="*/ 0 h 2222500"/>
              <a:gd name="connsiteX1" fmla="*/ 4665133 w 4665133"/>
              <a:gd name="connsiteY1" fmla="*/ 0 h 2222500"/>
              <a:gd name="connsiteX2" fmla="*/ 4665133 w 4665133"/>
              <a:gd name="connsiteY2" fmla="*/ 2222500 h 2222500"/>
              <a:gd name="connsiteX3" fmla="*/ 0 w 4665133"/>
              <a:gd name="connsiteY3" fmla="*/ 2222500 h 2222500"/>
              <a:gd name="connsiteX4" fmla="*/ 0 w 4665133"/>
              <a:gd name="connsiteY4" fmla="*/ 1261533 h 2222500"/>
              <a:gd name="connsiteX5" fmla="*/ 601133 w 4665133"/>
              <a:gd name="connsiteY5" fmla="*/ 1261534 h 2222500"/>
              <a:gd name="connsiteX6" fmla="*/ 609600 w 4665133"/>
              <a:gd name="connsiteY6" fmla="*/ 270934 h 2222500"/>
              <a:gd name="connsiteX7" fmla="*/ 8467 w 4665133"/>
              <a:gd name="connsiteY7" fmla="*/ 262466 h 2222500"/>
              <a:gd name="connsiteX8" fmla="*/ 0 w 4665133"/>
              <a:gd name="connsiteY8" fmla="*/ 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65133" h="2222500">
                <a:moveTo>
                  <a:pt x="0" y="0"/>
                </a:moveTo>
                <a:lnTo>
                  <a:pt x="4665133" y="0"/>
                </a:lnTo>
                <a:lnTo>
                  <a:pt x="4665133" y="2222500"/>
                </a:lnTo>
                <a:lnTo>
                  <a:pt x="0" y="2222500"/>
                </a:lnTo>
                <a:lnTo>
                  <a:pt x="0" y="1261533"/>
                </a:lnTo>
                <a:lnTo>
                  <a:pt x="601133" y="1261534"/>
                </a:lnTo>
                <a:cubicBezTo>
                  <a:pt x="603955" y="931334"/>
                  <a:pt x="606778" y="601134"/>
                  <a:pt x="609600" y="270934"/>
                </a:cubicBezTo>
                <a:lnTo>
                  <a:pt x="8467" y="262466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DF6EB92D-D010-4A13-93AD-A27A90A483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34656" y="2316047"/>
            <a:ext cx="4657725" cy="2222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3" name="Рисунок 17">
            <a:extLst>
              <a:ext uri="{FF2B5EF4-FFF2-40B4-BE49-F238E27FC236}">
                <a16:creationId xmlns:a16="http://schemas.microsoft.com/office/drawing/2014/main" id="{20568266-00E0-4C81-A71A-DCF9538410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35939" y="4634050"/>
            <a:ext cx="4657725" cy="2222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4563FE3F-4195-477A-9AB3-F44871CE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6" name="Номер слайда 7">
            <a:extLst>
              <a:ext uri="{FF2B5EF4-FFF2-40B4-BE49-F238E27FC236}">
                <a16:creationId xmlns:a16="http://schemas.microsoft.com/office/drawing/2014/main" id="{FF3A4E9C-6CC0-4587-BF21-5EC4C13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20EFF4B-E35B-4DE6-97A9-05E54E649A1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072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2907218-B50F-49FD-AD54-AB4516C4A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29000"/>
            <a:ext cx="12192000" cy="2802362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C9376FF-CCF9-409D-9C56-0478207D18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64187" y="3429000"/>
            <a:ext cx="10663626" cy="2248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00F12B7-72C7-4FE1-ACC5-E25F1F670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59" y="3637127"/>
            <a:ext cx="10065679" cy="149376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25F1DA91-F20A-4A08-93BE-9F98E06C4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3836" y="5023536"/>
            <a:ext cx="10065679" cy="569873"/>
          </a:xfrm>
        </p:spPr>
        <p:txBody>
          <a:bodyPr rtlCol="0">
            <a:normAutofit/>
          </a:bodyPr>
          <a:lstStyle>
            <a:lvl1pPr>
              <a:defRPr b="0" cap="all" spc="600" baseline="0"/>
            </a:lvl1pPr>
          </a:lstStyle>
          <a:p>
            <a:pPr rtl="0">
              <a:lnSpc>
                <a:spcPct val="120000"/>
              </a:lnSpc>
            </a:pPr>
            <a:r>
              <a:rPr lang="ru-RU" sz="2000" noProof="0"/>
              <a:t>Образец подзаголовка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3A878EE-90F1-4A49-B6BE-AE85B98C9D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63424" y="5677726"/>
            <a:ext cx="10661904" cy="164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40" name="Рисунок 31">
            <a:extLst>
              <a:ext uri="{FF2B5EF4-FFF2-40B4-BE49-F238E27FC236}">
                <a16:creationId xmlns:a16="http://schemas.microsoft.com/office/drawing/2014/main" id="{AD3270F6-1E4E-4411-8D4E-828E3720D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588" y="642938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1" name="Рисунок 31">
            <a:extLst>
              <a:ext uri="{FF2B5EF4-FFF2-40B4-BE49-F238E27FC236}">
                <a16:creationId xmlns:a16="http://schemas.microsoft.com/office/drawing/2014/main" id="{EABF929F-94D1-4759-B7F8-13A234DA34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02338" y="643636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3" name="Рисунок 31">
            <a:extLst>
              <a:ext uri="{FF2B5EF4-FFF2-40B4-BE49-F238E27FC236}">
                <a16:creationId xmlns:a16="http://schemas.microsoft.com/office/drawing/2014/main" id="{BFF7B305-12DD-40D5-8129-BBA665ACA3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70" y="643636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42" name="Рисунок 31">
            <a:extLst>
              <a:ext uri="{FF2B5EF4-FFF2-40B4-BE49-F238E27FC236}">
                <a16:creationId xmlns:a16="http://schemas.microsoft.com/office/drawing/2014/main" id="{9D7B5BDC-1B7A-4894-9620-E84D2D48F2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301" y="643636"/>
            <a:ext cx="2449512" cy="24765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28" name="Нижний колонтитул 7">
            <a:extLst>
              <a:ext uri="{FF2B5EF4-FFF2-40B4-BE49-F238E27FC236}">
                <a16:creationId xmlns:a16="http://schemas.microsoft.com/office/drawing/2014/main" id="{4E2B39E4-0727-4A5A-BC57-AA9E8DE0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29" name="Дата 5">
            <a:extLst>
              <a:ext uri="{FF2B5EF4-FFF2-40B4-BE49-F238E27FC236}">
                <a16:creationId xmlns:a16="http://schemas.microsoft.com/office/drawing/2014/main" id="{6E0AA390-7F09-4587-8C95-FD7A9C78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30" name="Номер слайда 8">
            <a:extLst>
              <a:ext uri="{FF2B5EF4-FFF2-40B4-BE49-F238E27FC236}">
                <a16:creationId xmlns:a16="http://schemas.microsoft.com/office/drawing/2014/main" id="{02FAE9E6-8F24-4563-93BC-C0A14B8D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6B81F-97CD-4934-852B-F0AECFD05D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7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FFAE35-BD0D-4D19-892D-36475DD528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63656" y="0"/>
            <a:ext cx="8128343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22" name="Рисунок 18">
            <a:extLst>
              <a:ext uri="{FF2B5EF4-FFF2-40B4-BE49-F238E27FC236}">
                <a16:creationId xmlns:a16="http://schemas.microsoft.com/office/drawing/2014/main" id="{FE2031E3-F975-4AFF-B76E-6BB46A2D34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0671" y="0"/>
            <a:ext cx="3000249" cy="3382963"/>
          </a:xfrm>
          <a:custGeom>
            <a:avLst/>
            <a:gdLst>
              <a:gd name="connsiteX0" fmla="*/ 0 w 2999232"/>
              <a:gd name="connsiteY0" fmla="*/ 0 h 3382963"/>
              <a:gd name="connsiteX1" fmla="*/ 2999232 w 2999232"/>
              <a:gd name="connsiteY1" fmla="*/ 0 h 3382963"/>
              <a:gd name="connsiteX2" fmla="*/ 2999232 w 2999232"/>
              <a:gd name="connsiteY2" fmla="*/ 3382963 h 3382963"/>
              <a:gd name="connsiteX3" fmla="*/ 0 w 2999232"/>
              <a:gd name="connsiteY3" fmla="*/ 3382963 h 3382963"/>
              <a:gd name="connsiteX4" fmla="*/ 0 w 2999232"/>
              <a:gd name="connsiteY4" fmla="*/ 0 h 3382963"/>
              <a:gd name="connsiteX0" fmla="*/ 0 w 2999232"/>
              <a:gd name="connsiteY0" fmla="*/ 0 h 3382963"/>
              <a:gd name="connsiteX1" fmla="*/ 968249 w 2999232"/>
              <a:gd name="connsiteY1" fmla="*/ 0 h 3382963"/>
              <a:gd name="connsiteX2" fmla="*/ 2999232 w 2999232"/>
              <a:gd name="connsiteY2" fmla="*/ 0 h 3382963"/>
              <a:gd name="connsiteX3" fmla="*/ 2999232 w 2999232"/>
              <a:gd name="connsiteY3" fmla="*/ 3382963 h 3382963"/>
              <a:gd name="connsiteX4" fmla="*/ 0 w 2999232"/>
              <a:gd name="connsiteY4" fmla="*/ 3382963 h 3382963"/>
              <a:gd name="connsiteX5" fmla="*/ 0 w 2999232"/>
              <a:gd name="connsiteY5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2999232 w 3000249"/>
              <a:gd name="connsiteY2" fmla="*/ 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7432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7432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5199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  <a:gd name="connsiteX0" fmla="*/ 0 w 3000249"/>
              <a:gd name="connsiteY0" fmla="*/ 0 h 3382963"/>
              <a:gd name="connsiteX1" fmla="*/ 968249 w 3000249"/>
              <a:gd name="connsiteY1" fmla="*/ 0 h 3382963"/>
              <a:gd name="connsiteX2" fmla="*/ 967232 w 3000249"/>
              <a:gd name="connsiteY2" fmla="*/ 284480 h 3382963"/>
              <a:gd name="connsiteX3" fmla="*/ 3000249 w 3000249"/>
              <a:gd name="connsiteY3" fmla="*/ 284480 h 3382963"/>
              <a:gd name="connsiteX4" fmla="*/ 2999232 w 3000249"/>
              <a:gd name="connsiteY4" fmla="*/ 3382963 h 3382963"/>
              <a:gd name="connsiteX5" fmla="*/ 0 w 3000249"/>
              <a:gd name="connsiteY5" fmla="*/ 3382963 h 3382963"/>
              <a:gd name="connsiteX6" fmla="*/ 0 w 3000249"/>
              <a:gd name="connsiteY6" fmla="*/ 0 h 33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249" h="3382963">
                <a:moveTo>
                  <a:pt x="0" y="0"/>
                </a:moveTo>
                <a:lnTo>
                  <a:pt x="968249" y="0"/>
                </a:lnTo>
                <a:lnTo>
                  <a:pt x="967232" y="284480"/>
                </a:lnTo>
                <a:lnTo>
                  <a:pt x="3000249" y="284480"/>
                </a:lnTo>
                <a:lnTo>
                  <a:pt x="2999232" y="3382963"/>
                </a:lnTo>
                <a:lnTo>
                  <a:pt x="0" y="3382963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7610101-4EEB-48DF-A41F-DA38D737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656" y="279792"/>
            <a:ext cx="7777824" cy="986304"/>
          </a:xfrm>
          <a:solidFill>
            <a:schemeClr val="bg2">
              <a:lumMod val="75000"/>
            </a:schemeClr>
          </a:solidFill>
        </p:spPr>
        <p:txBody>
          <a:bodyPr rtlCol="0"/>
          <a:lstStyle>
            <a:lvl1pPr marL="274320"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1" name="Рисунок 18">
            <a:extLst>
              <a:ext uri="{FF2B5EF4-FFF2-40B4-BE49-F238E27FC236}">
                <a16:creationId xmlns:a16="http://schemas.microsoft.com/office/drawing/2014/main" id="{564E749E-B27D-45B4-8E7A-53D8460AA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997708" cy="33829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25" name="Рисунок 23">
            <a:extLst>
              <a:ext uri="{FF2B5EF4-FFF2-40B4-BE49-F238E27FC236}">
                <a16:creationId xmlns:a16="http://schemas.microsoft.com/office/drawing/2014/main" id="{C8DE9984-911D-42E6-9467-9F53414894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75038"/>
            <a:ext cx="6096000" cy="3382962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dirty="0"/>
              <a:t>Щелкните, чтобы добавить фотографию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F2F1F63-2333-48C5-BEEE-7FFCA1436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47" y="1639615"/>
            <a:ext cx="4817441" cy="4537348"/>
          </a:xfrm>
        </p:spPr>
        <p:txBody>
          <a:bodyPr rtlCol="0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Нижний колонтитул 7">
            <a:extLst>
              <a:ext uri="{FF2B5EF4-FFF2-40B4-BE49-F238E27FC236}">
                <a16:creationId xmlns:a16="http://schemas.microsoft.com/office/drawing/2014/main" id="{AF26E33C-9416-4C43-8695-B043D696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>
              <a:defRPr/>
            </a:pPr>
            <a:r>
              <a:rPr lang="ru-RU" noProof="0" dirty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Заголовок презентации</a:t>
            </a:r>
          </a:p>
        </p:txBody>
      </p:sp>
      <p:sp>
        <p:nvSpPr>
          <p:cNvPr id="16" name="Дата 3">
            <a:extLst>
              <a:ext uri="{FF2B5EF4-FFF2-40B4-BE49-F238E27FC236}">
                <a16:creationId xmlns:a16="http://schemas.microsoft.com/office/drawing/2014/main" id="{EDD9F57F-0928-48ED-8CF9-CC5AC1BD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7" name="Номер слайда 9">
            <a:extLst>
              <a:ext uri="{FF2B5EF4-FFF2-40B4-BE49-F238E27FC236}">
                <a16:creationId xmlns:a16="http://schemas.microsoft.com/office/drawing/2014/main" id="{B7E4E7CA-F2D2-4B67-92FE-3DCE5AB2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40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5FAC41-B90D-4384-8484-175667AF82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220C6F-8D05-41B5-9727-E041D5B9C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51621" y="1568357"/>
            <a:ext cx="6240379" cy="37212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9A692DB-BC6A-43D5-BAE7-1E8AE14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808" y="1758950"/>
            <a:ext cx="5137112" cy="673405"/>
          </a:xfrm>
        </p:spPr>
        <p:txBody>
          <a:bodyPr rtlCol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rtl="0">
              <a:lnSpc>
                <a:spcPct val="120000"/>
              </a:lnSpc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Рисунок 17">
            <a:extLst>
              <a:ext uri="{FF2B5EF4-FFF2-40B4-BE49-F238E27FC236}">
                <a16:creationId xmlns:a16="http://schemas.microsoft.com/office/drawing/2014/main" id="{9B631067-0981-46B9-BB6F-484741846C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9763" y="642938"/>
            <a:ext cx="4814887" cy="2667000"/>
          </a:xfrm>
        </p:spPr>
        <p:txBody>
          <a:bodyPr rtlCol="0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ru"/>
              <a:t>Щелкните, чтобы добавить фотографию</a:t>
            </a:r>
          </a:p>
        </p:txBody>
      </p:sp>
      <p:sp>
        <p:nvSpPr>
          <p:cNvPr id="21" name="Рисунок 17">
            <a:extLst>
              <a:ext uri="{FF2B5EF4-FFF2-40B4-BE49-F238E27FC236}">
                <a16:creationId xmlns:a16="http://schemas.microsoft.com/office/drawing/2014/main" id="{7984968B-9811-4180-8D8E-0619C9D3BF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412" y="3631470"/>
            <a:ext cx="4814887" cy="2562738"/>
          </a:xfrm>
        </p:spPr>
        <p:txBody>
          <a:bodyPr rtlCol="0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ru"/>
              <a:t>Щелкните, чтобы добавить фотографию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503D483-6082-4C3B-A4C5-0ACE669834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2241" y="2365374"/>
            <a:ext cx="5136671" cy="2635251"/>
          </a:xfrm>
        </p:spPr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lvl="0" rtl="0"/>
            <a:r>
              <a:rPr lang="ru"/>
              <a:t>Текст слайда</a:t>
            </a:r>
          </a:p>
        </p:txBody>
      </p:sp>
      <p:sp>
        <p:nvSpPr>
          <p:cNvPr id="14" name="Нижний колонтитул 5">
            <a:extLst>
              <a:ext uri="{FF2B5EF4-FFF2-40B4-BE49-F238E27FC236}">
                <a16:creationId xmlns:a16="http://schemas.microsoft.com/office/drawing/2014/main" id="{CB94B83C-8B92-4303-A841-0D5ED386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ru"/>
              <a:t>Заголовок презентации</a:t>
            </a:r>
            <a:endParaRPr lang="ru">
              <a:latin typeface="+mj-lt"/>
            </a:endParaRPr>
          </a:p>
        </p:txBody>
      </p:sp>
      <p:sp>
        <p:nvSpPr>
          <p:cNvPr id="15" name="Дата 3">
            <a:extLst>
              <a:ext uri="{FF2B5EF4-FFF2-40B4-BE49-F238E27FC236}">
                <a16:creationId xmlns:a16="http://schemas.microsoft.com/office/drawing/2014/main" id="{FB204443-B45C-4C1E-8601-4AD0359A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ru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  <a:endParaRPr lang="ru">
              <a:solidFill>
                <a:srgbClr val="232323">
                  <a:lumMod val="90000"/>
                  <a:lumOff val="10000"/>
                </a:srgbClr>
              </a:solidFill>
              <a:latin typeface="+mj-lt"/>
            </a:endParaRPr>
          </a:p>
        </p:txBody>
      </p:sp>
      <p:sp>
        <p:nvSpPr>
          <p:cNvPr id="16" name="Номер слайда 8">
            <a:extLst>
              <a:ext uri="{FF2B5EF4-FFF2-40B4-BE49-F238E27FC236}">
                <a16:creationId xmlns:a16="http://schemas.microsoft.com/office/drawing/2014/main" id="{125F2A8A-5D48-4A14-B0A6-52E55D3E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E20EFF4B-E35B-4DE6-97A9-05E54E649A15}" type="slidenum">
              <a:rPr lang="en-US" smtClean="0">
                <a:solidFill>
                  <a:srgbClr val="232323">
                    <a:lumMod val="90000"/>
                    <a:lumOff val="1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32323">
                  <a:lumMod val="90000"/>
                  <a:lumOff val="10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95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7">
            <a:extLst>
              <a:ext uri="{FF2B5EF4-FFF2-40B4-BE49-F238E27FC236}">
                <a16:creationId xmlns:a16="http://schemas.microsoft.com/office/drawing/2014/main" id="{620C2886-3E99-43F7-A045-F15053959C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4825"/>
          </a:xfrm>
        </p:spPr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D67587-8C0C-40DB-88B2-2CAC45DBF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400"/>
            <a:ext cx="6094477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11B7BFF-DF61-4F7F-BC0C-A774104FF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774" y="2814975"/>
            <a:ext cx="6769706" cy="1910972"/>
          </a:xfrm>
          <a:solidFill>
            <a:schemeClr val="tx2"/>
          </a:solidFill>
        </p:spPr>
        <p:txBody>
          <a:bodyPr rtlCol="0" anchor="b">
            <a:noAutofit/>
          </a:bodyPr>
          <a:lstStyle>
            <a:lvl1pPr marL="182880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>
                <a:solidFill>
                  <a:schemeClr val="bg1"/>
                </a:solidFill>
              </a:rPr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0F1B1-D8F9-42A3-B0C7-AADC53D8F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4657726"/>
            <a:ext cx="6769100" cy="731838"/>
          </a:xfrm>
          <a:solidFill>
            <a:schemeClr val="tx2"/>
          </a:solidFill>
        </p:spPr>
        <p:txBody>
          <a:bodyPr rtlCol="0">
            <a:noAutofit/>
          </a:bodyPr>
          <a:lstStyle>
            <a:lvl1pPr marL="228600">
              <a:defRPr sz="1500" cap="all" spc="600" baseline="0">
                <a:solidFill>
                  <a:schemeClr val="bg1"/>
                </a:solidFill>
                <a:latin typeface="+mj-lt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628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07196B1-3970-4386-8D54-A2067BA8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7" name="Нижний колонтитул 14">
            <a:extLst>
              <a:ext uri="{FF2B5EF4-FFF2-40B4-BE49-F238E27FC236}">
                <a16:creationId xmlns:a16="http://schemas.microsoft.com/office/drawing/2014/main" id="{9535C1B1-EA9A-48AD-AB3B-00E7FEE0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8" name="Дата 12">
            <a:extLst>
              <a:ext uri="{FF2B5EF4-FFF2-40B4-BE49-F238E27FC236}">
                <a16:creationId xmlns:a16="http://schemas.microsoft.com/office/drawing/2014/main" id="{E334D19F-C91E-4007-9C85-89B0645F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9" name="Номер слайда 15">
            <a:extLst>
              <a:ext uri="{FF2B5EF4-FFF2-40B4-BE49-F238E27FC236}">
                <a16:creationId xmlns:a16="http://schemas.microsoft.com/office/drawing/2014/main" id="{00B1B695-CA8C-4B38-8D25-4E56BD07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E4B01-1489-40C5-B290-E42D974C10E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7987" y="1735958"/>
            <a:ext cx="10318036" cy="427622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</p:spTree>
    <p:extLst>
      <p:ext uri="{BB962C8B-B14F-4D97-AF65-F5344CB8AC3E}">
        <p14:creationId xmlns:p14="http://schemas.microsoft.com/office/powerpoint/2010/main" val="26379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A29640D-9D66-4252-AF26-226B9EF3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F585F-809A-43CB-A46F-3569008720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5875" y="2066925"/>
            <a:ext cx="9610725" cy="363061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0" name="Нижний колонтитул 14">
            <a:extLst>
              <a:ext uri="{FF2B5EF4-FFF2-40B4-BE49-F238E27FC236}">
                <a16:creationId xmlns:a16="http://schemas.microsoft.com/office/drawing/2014/main" id="{1F196FCF-777C-4746-AFAA-ECE173A0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1" name="Дата 12">
            <a:extLst>
              <a:ext uri="{FF2B5EF4-FFF2-40B4-BE49-F238E27FC236}">
                <a16:creationId xmlns:a16="http://schemas.microsoft.com/office/drawing/2014/main" id="{71EA376C-2DC1-4B5D-9628-4A223AA3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2" name="Номер слайда 15">
            <a:extLst>
              <a:ext uri="{FF2B5EF4-FFF2-40B4-BE49-F238E27FC236}">
                <a16:creationId xmlns:a16="http://schemas.microsoft.com/office/drawing/2014/main" id="{CCEC0CD5-B86D-4E13-B3A9-9D3B0CB1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E07EFA-7299-44A6-85FB-04EC9B553E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3A4CB2-29F8-49C3-8735-106975893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574195-3DF9-438B-B8AC-0F202935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332" y="2025650"/>
            <a:ext cx="5058209" cy="235573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>
              <a:lnSpc>
                <a:spcPct val="12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16" name="Рисунок 14">
            <a:extLst>
              <a:ext uri="{FF2B5EF4-FFF2-40B4-BE49-F238E27FC236}">
                <a16:creationId xmlns:a16="http://schemas.microsoft.com/office/drawing/2014/main" id="{57FAF158-BFC1-43C2-A23B-B93DEFAE3A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0"/>
            <a:ext cx="5408613" cy="68580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Щелкните, чтобы добавить фотографию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B1025F5-5E2A-47DC-9E1F-F31EE762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57" y="4381382"/>
            <a:ext cx="5058209" cy="395405"/>
          </a:xfrm>
        </p:spPr>
        <p:txBody>
          <a:bodyPr rtlCol="0" anchor="t"/>
          <a:lstStyle>
            <a:lvl1pPr>
              <a:defRPr b="0" cap="all" spc="600" baseline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1" name="Нижний колонтитул 14">
            <a:extLst>
              <a:ext uri="{FF2B5EF4-FFF2-40B4-BE49-F238E27FC236}">
                <a16:creationId xmlns:a16="http://schemas.microsoft.com/office/drawing/2014/main" id="{9F00502A-31A8-40B1-8042-91BBF646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2" name="Дата 13">
            <a:extLst>
              <a:ext uri="{FF2B5EF4-FFF2-40B4-BE49-F238E27FC236}">
                <a16:creationId xmlns:a16="http://schemas.microsoft.com/office/drawing/2014/main" id="{1F0D82E2-6CDC-41FA-9FBD-29B16961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3" name="Номер слайда 15">
            <a:extLst>
              <a:ext uri="{FF2B5EF4-FFF2-40B4-BE49-F238E27FC236}">
                <a16:creationId xmlns:a16="http://schemas.microsoft.com/office/drawing/2014/main" id="{85DE54ED-1D6A-4185-BC18-EB63BF4B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9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8FC1626-6E5A-4321-B003-2ECADA2C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55D66E-614C-4554-AD07-DBF50786CB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FC25CFF-3341-490E-864B-9EE585E7D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2" name="Нижний колонтитул 14">
            <a:extLst>
              <a:ext uri="{FF2B5EF4-FFF2-40B4-BE49-F238E27FC236}">
                <a16:creationId xmlns:a16="http://schemas.microsoft.com/office/drawing/2014/main" id="{1A47F1BE-C6F0-4B08-A876-3ACB9A16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13" name="Дата 12">
            <a:extLst>
              <a:ext uri="{FF2B5EF4-FFF2-40B4-BE49-F238E27FC236}">
                <a16:creationId xmlns:a16="http://schemas.microsoft.com/office/drawing/2014/main" id="{EB34F470-EFAB-4873-9AF2-800F8317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4" name="Номер слайда 15">
            <a:extLst>
              <a:ext uri="{FF2B5EF4-FFF2-40B4-BE49-F238E27FC236}">
                <a16:creationId xmlns:a16="http://schemas.microsoft.com/office/drawing/2014/main" id="{FCAA1492-8926-496A-9DE4-45E13BA7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48288-2CF3-456E-8691-5772D99F82B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8236" y="1887311"/>
            <a:ext cx="11395528" cy="4343400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/>
              <a:t>Щелкните, чтобы изменить или добавить содержимое</a:t>
            </a:r>
          </a:p>
        </p:txBody>
      </p:sp>
    </p:spTree>
    <p:extLst>
      <p:ext uri="{BB962C8B-B14F-4D97-AF65-F5344CB8AC3E}">
        <p14:creationId xmlns:p14="http://schemas.microsoft.com/office/powerpoint/2010/main" val="39897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1D1103D-8943-46F2-B18E-36FF38C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02D366-4C48-4324-8771-8F9E7BECD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905" y="1633493"/>
            <a:ext cx="12192000" cy="52245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39FB3E-2A6A-4BE8-9D79-47B91471C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4370" y="1641780"/>
            <a:ext cx="12192000" cy="52245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11" name="Нижний колонтитул 14">
            <a:extLst>
              <a:ext uri="{FF2B5EF4-FFF2-40B4-BE49-F238E27FC236}">
                <a16:creationId xmlns:a16="http://schemas.microsoft.com/office/drawing/2014/main" id="{7E3BBCB1-5D3D-4802-A48D-5D6A7BA5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413" y="6356350"/>
            <a:ext cx="6291108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cap="none" spc="0" normalizeH="0" noProof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t>Заголовок презентации</a:t>
            </a:r>
          </a:p>
        </p:txBody>
      </p:sp>
      <p:sp>
        <p:nvSpPr>
          <p:cNvPr id="12" name="Дата 12">
            <a:extLst>
              <a:ext uri="{FF2B5EF4-FFF2-40B4-BE49-F238E27FC236}">
                <a16:creationId xmlns:a16="http://schemas.microsoft.com/office/drawing/2014/main" id="{AE90937E-33CA-4432-A147-746EBB9E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5738" y="6356350"/>
            <a:ext cx="3033829" cy="365125"/>
          </a:xfrm>
        </p:spPr>
        <p:txBody>
          <a:bodyPr rtlCol="0"/>
          <a:lstStyle/>
          <a:p>
            <a:pPr rtl="0">
              <a:defRPr/>
            </a:pPr>
            <a:r>
              <a:rPr lang="ru-RU" noProof="0">
                <a:solidFill>
                  <a:srgbClr val="232323">
                    <a:lumMod val="90000"/>
                    <a:lumOff val="10000"/>
                  </a:srgbClr>
                </a:solidFill>
              </a:rPr>
              <a:t>20ГГ</a:t>
            </a:r>
          </a:p>
        </p:txBody>
      </p:sp>
      <p:sp>
        <p:nvSpPr>
          <p:cNvPr id="13" name="Номер слайда 15">
            <a:extLst>
              <a:ext uri="{FF2B5EF4-FFF2-40B4-BE49-F238E27FC236}">
                <a16:creationId xmlns:a16="http://schemas.microsoft.com/office/drawing/2014/main" id="{CECD9BDC-A2A2-40A0-8DAD-4C56EBE1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E3704-0282-421F-BA62-C1A7E0B072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619250"/>
            <a:ext cx="10515600" cy="484822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</p:spTree>
    <p:extLst>
      <p:ext uri="{BB962C8B-B14F-4D97-AF65-F5344CB8AC3E}">
        <p14:creationId xmlns:p14="http://schemas.microsoft.com/office/powerpoint/2010/main" val="6525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E79F0E-E6F3-4029-A461-CBE56588470B}"/>
              </a:ext>
            </a:extLst>
          </p:cNvPr>
          <p:cNvSpPr/>
          <p:nvPr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5D58A2-1B1F-4DF4-936E-885ECC73E6F0}"/>
              </a:ext>
            </a:extLst>
          </p:cNvPr>
          <p:cNvSpPr/>
          <p:nvPr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pPr rtl="0"/>
            <a:endParaRPr lang="ru-RU" sz="2400" b="1" noProof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9B9AA-BDD3-49A4-84E0-99DC3EF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76086"/>
            <a:ext cx="10904435" cy="68960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EB1D57-5959-4202-BB86-AFBA794FA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412" y="1639615"/>
            <a:ext cx="10904435" cy="4537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0E3D2-19DD-4BA8-81DE-A095DB3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5738" y="6356350"/>
            <a:ext cx="3033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62D90-3DF7-4BB4-808C-F89E35410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413" y="6356350"/>
            <a:ext cx="6291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76974-1464-4D58-B215-63300577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939" y="6356350"/>
            <a:ext cx="84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20EFF4B-E35B-4DE6-97A9-05E54E649A1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13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  <p:sldLayoutId id="2147483722" r:id="rId13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kern="1200" spc="15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Tx/>
        <a:buNone/>
        <a:defRPr sz="1500" b="1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500" kern="1200" spc="15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Tx/>
        <a:buNone/>
        <a:defRPr sz="1400" kern="1200" spc="1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2DFE6010-0FC2-4302-8ABC-58026AC35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268" y="1825237"/>
            <a:ext cx="4740562" cy="1603763"/>
          </a:xfrm>
        </p:spPr>
        <p:txBody>
          <a:bodyPr rtlCol="0">
            <a:normAutofit/>
          </a:bodyPr>
          <a:lstStyle/>
          <a:p>
            <a:pPr algn="ctr" rtl="0"/>
            <a:r>
              <a:rPr lang="ru" sz="4400" dirty="0">
                <a:solidFill>
                  <a:srgbClr val="C00000"/>
                </a:solidFill>
                <a:latin typeface="Bahnschrift" panose="020B0502040204020203" pitchFamily="34" charset="0"/>
              </a:rPr>
              <a:t>Профилактика энтеробиоза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82352A-5CC1-622C-1247-1ADCE855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82" y="325323"/>
            <a:ext cx="676715" cy="6706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532EB9-C1D4-01D6-D880-08FAC16F1B57}"/>
              </a:ext>
            </a:extLst>
          </p:cNvPr>
          <p:cNvSpPr txBox="1"/>
          <p:nvPr/>
        </p:nvSpPr>
        <p:spPr>
          <a:xfrm>
            <a:off x="6244873" y="3917065"/>
            <a:ext cx="514935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DA1A8"/>
              </a:buClr>
              <a:buSzTx/>
              <a:buFontTx/>
              <a:buNone/>
              <a:tabLst/>
              <a:defRPr/>
            </a:pPr>
            <a:r>
              <a:rPr kumimoji="0" lang="ru" sz="2000" b="1" i="0" u="none" strike="noStrike" kern="1200" cap="all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(памятка для родителей)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DA1A8"/>
              </a:buClr>
              <a:buSzTx/>
              <a:buFontTx/>
              <a:buNone/>
              <a:tabLst/>
              <a:defRPr/>
            </a:pPr>
            <a:endParaRPr lang="ru" sz="2000" b="1" cap="all" spc="3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4DA1A8"/>
              </a:buClr>
              <a:buSzTx/>
              <a:buFontTx/>
              <a:buNone/>
              <a:tabLst/>
              <a:defRPr/>
            </a:pPr>
            <a:endParaRPr kumimoji="0" lang="ru" sz="2000" b="1" i="0" u="none" strike="noStrike" kern="1200" cap="all" spc="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2E22F3-029E-792E-594C-C2D20B4A1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01" y="2291132"/>
            <a:ext cx="6013379" cy="27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B511727-F6B0-BCA9-EDA7-58BC6CCA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такое энтеробиоз?</a:t>
            </a:r>
          </a:p>
        </p:txBody>
      </p:sp>
      <p:sp>
        <p:nvSpPr>
          <p:cNvPr id="25" name="Объект 24">
            <a:extLst>
              <a:ext uri="{FF2B5EF4-FFF2-40B4-BE49-F238E27FC236}">
                <a16:creationId xmlns:a16="http://schemas.microsoft.com/office/drawing/2014/main" id="{E5751E8A-971B-D602-2889-0E29975C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09" y="1602297"/>
            <a:ext cx="6617067" cy="438744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Энтеробиоз</a:t>
            </a:r>
            <a:r>
              <a:rPr lang="ru-RU" sz="1600" b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широко распространенное глистное заболевание в России, и во многих странах мира с умеренным и холодным климатом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Источником энтеробиоза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является только человек. Наиболее уязвимый контингент — это дети от 3 до 14 </a:t>
            </a:r>
            <a:r>
              <a:rPr lang="ru-RU" sz="1600" i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лет 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(более 90% всех заболевших)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Максимальная пораженность отмечается в 4 - 6 лет 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Возбудители энтеробиоза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острицы, мелкие 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(3-12 мм) 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тонкие гельминты белого цвета, обитающие в кишечнике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Яйца остриц могут находиться в жизнеспособном состоянии до 25 суток на постельных принадлежностях, игрушках, коврах, в ванных комнатах и туалетах!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предметов обихода, с немытыми руками, при вдыхании с пылью, яйца попадают в пищеварительный тракт человека! Механическими разносчиками яиц гельминта являются мухи, тараканы! 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33342A-6712-C5A1-4909-4429E7976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2" y="237490"/>
            <a:ext cx="676715" cy="6706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71B3C-2A05-DF6E-D0D2-37FE738A7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9274" y="4076819"/>
            <a:ext cx="3713317" cy="19129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4734C2-CB01-CAC2-951C-2232D65FB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36" y="2040453"/>
            <a:ext cx="2456901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99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FDECBDD-3AD5-AD13-BFEF-AC00734C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проявляется энтеробиоз?</a:t>
            </a:r>
            <a: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C6D719-135A-038B-152F-D88125C5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41" y="1413112"/>
            <a:ext cx="7137180" cy="508835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Зуд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области заднего прохода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чаще во время сна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None/>
              <a:defRPr/>
            </a:pPr>
            <a:r>
              <a:rPr lang="ru-RU" sz="16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вязан с тем, что самка острицы выползает из ануса и откладывает яйца, которые созреют до заразной стадии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Font typeface="Wingdings" panose="05000000000000000000" pitchFamily="2" charset="2"/>
              <a:buChar char="q"/>
              <a:defRPr/>
            </a:pPr>
            <a:r>
              <a:rPr lang="ru-RU" sz="1600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Беспокойный сон</a:t>
            </a:r>
            <a:endParaRPr lang="ru-RU" sz="1600" kern="100" spc="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Боль в животе</a:t>
            </a:r>
            <a:r>
              <a:rPr lang="ru-RU" sz="1600" b="1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острая, не постоянная, сконцентрированная в области пупка, возникает во время приема пищи, или вне зависимости от приема пищи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ошнота, рвота, снижение аппетита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некоторых случаях у детей может развиться воспаление толстой кишки 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(колит) 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учащенным кашицеобразным стулом с примесью слизи!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кале могут выявляться многочисленные личинки остриц или незрелые самки длиной до 3 мм!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массы тела, задержка роста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арушается микробиологический состав кишечника 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(дисбактериоз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уменьшается число кишечных палочек, снижается устойчивость полезных микроорганизмов к возбудителям острых кишечных инфекций </a:t>
            </a:r>
            <a:endParaRPr lang="ru-RU" sz="16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13C0DA-B378-8A3B-7545-DBBB57A3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7CC4A-4FCF-D5C9-318E-486A88D30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823272" y="1668139"/>
            <a:ext cx="1525516" cy="243375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327108-BD1B-BA4E-D63A-BFCB2E035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30" y="279792"/>
            <a:ext cx="676715" cy="6706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81C328-A532-9BA7-EB18-59FF37752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2751" y="4067672"/>
            <a:ext cx="1593460" cy="228867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C69443-9EBA-4C50-9724-444523F4DC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6319" b="6964"/>
          <a:stretch/>
        </p:blipFill>
        <p:spPr>
          <a:xfrm>
            <a:off x="8832143" y="2885018"/>
            <a:ext cx="1524132" cy="10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4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258F9A-B693-B09C-7626-905AFA8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выявить энтеробиоз?</a:t>
            </a:r>
            <a: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DD8032-739A-9A58-1A68-BDAA5396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53" y="1843582"/>
            <a:ext cx="6334900" cy="46953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 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Острицы легко передаются от человека к человеку в семье и коллективе! Необходимо провести обследование на энтеробиоз людей, контактировавших с зараженным ребенком!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Диагностические исследования проводятся в поликлинике: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b="1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Соскоб 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перианальных складок с помощью специальной стеклянной лопаточки 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(манипуляцию осуществляют утром перед дефекацией и мочеиспусканием, до подмывания и душа</a:t>
            </a:r>
            <a:r>
              <a:rPr lang="ru-RU" sz="1600" i="1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1600" b="1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Отпечаток </a:t>
            </a:r>
            <a:r>
              <a:rPr lang="ru-RU" sz="16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перианальных складок на клейкую ленту</a:t>
            </a:r>
            <a:r>
              <a:rPr lang="ru-RU" sz="1600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i="1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</a:t>
            </a:r>
            <a:r>
              <a:rPr lang="ru-RU" sz="16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олоска липкой ленты фиксируется на конце деревянной палочки – шпателя и прижимается к участкам кожи в нескольких местах вокруг ануса)</a:t>
            </a:r>
            <a:endParaRPr lang="ru-RU" sz="1600" i="1" spc="0" dirty="0">
              <a:solidFill>
                <a:srgbClr val="C00000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382426-ECEB-4B2E-D7A5-B06BA6E8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52F2DE-754C-CBF2-5061-CD863A22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18" t="1579" b="1083"/>
          <a:stretch/>
        </p:blipFill>
        <p:spPr>
          <a:xfrm>
            <a:off x="8305099" y="1843582"/>
            <a:ext cx="2741351" cy="407904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A8FE47-7646-11ED-9841-3A02B5D9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86" y="216267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7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FDECBDD-3AD5-AD13-BFEF-AC00734C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Каковы последствия энтеробиоза?</a:t>
            </a:r>
            <a: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C6D719-135A-038B-152F-D88125C56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38" y="1468086"/>
            <a:ext cx="7405630" cy="52108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 иммунитета </a:t>
            </a:r>
            <a:endParaRPr lang="ru-RU" b="1" kern="100" spc="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Снижается уровень интерферона в крови, резко падает активность защитного вещества слюны - лизоцима. В результате чаще возникают инфекционные и паразитарные болезни.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Снижение эффективности прививок</a:t>
            </a:r>
            <a:r>
              <a:rPr lang="ru-RU" b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 </a:t>
            </a: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повышения эффективности прививок сначала следует убедиться в том, что организм ребенка свободен от гельминтов!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Отставание в развитии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Острицы в процессе жизнедеятельности выделяют токсические для организма вещества, вызывающих головную боль, утомляемость, снижение активности!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lang="ru-RU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</a:t>
            </a: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ровень меди, цинка и магния в крови зараженных энтеробиозом детей существенно ниже, чем у здоровых! Недостаток отрицательно влияет на физическое и психическое развитие!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b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сложнения  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lang="ru-RU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фоне энтеробиоза у детей часто развиваются инфекции мочевыводящих путей! У девочек может развиться </a:t>
            </a:r>
            <a:r>
              <a:rPr lang="ru-RU" b="1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вульвовагинит </a:t>
            </a:r>
            <a:r>
              <a:rPr lang="ru-RU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(воспаление слизистой влагалища) </a:t>
            </a: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Другими осложнениями энтеробиоза могут быть </a:t>
            </a:r>
            <a:r>
              <a:rPr lang="ru-RU" b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аппендицит</a:t>
            </a:r>
            <a:r>
              <a:rPr lang="ru-RU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трещины в области заднего прохода, </a:t>
            </a:r>
            <a:r>
              <a:rPr lang="ru-RU" b="1" kern="1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ночное недержание мочи</a:t>
            </a:r>
            <a:r>
              <a:rPr lang="ru-RU" b="1" kern="100" spc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kern="100" spc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DA1A8"/>
              </a:buClr>
              <a:buNone/>
              <a:defRPr/>
            </a:pPr>
            <a:endParaRPr lang="ru-RU" sz="16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13C0DA-B378-8A3B-7545-DBBB57A3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FC96D3-A54F-DD72-F3F6-84FE59A4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0" y="260917"/>
            <a:ext cx="676715" cy="67061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94FBC5-F056-F618-5863-245E5D133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87" y="4135772"/>
            <a:ext cx="3571957" cy="22205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78F3383-D906-E0C3-B908-DF07465AA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18" t="24411" r="11582" b="45018"/>
          <a:stretch/>
        </p:blipFill>
        <p:spPr>
          <a:xfrm>
            <a:off x="8481270" y="1628860"/>
            <a:ext cx="2491530" cy="20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3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258F9A-B693-B09C-7626-905AFA8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избежать энтеробиоза?</a:t>
            </a:r>
            <a:endParaRPr lang="ru-RU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DD8032-739A-9A58-1A68-BDAA5396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39" y="1708850"/>
            <a:ext cx="6349647" cy="46475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рививайте детям навыки личной гигиены</a:t>
            </a: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64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(отучайте от привычки брать в рот пальцы и игрушки, грызть ногти)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асто и тщательно мойте руки с мылом себе и ребенку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оротко стригите ногти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щательно подмывайте ребенка</a:t>
            </a:r>
            <a:r>
              <a:rPr kumimoji="0" lang="ru-RU" sz="6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утром и вечером </a:t>
            </a:r>
            <a:endParaRPr lang="ru-RU" sz="6400" kern="100" spc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Надевайте ребенку на ночь трусики с резинкой на бедрах </a:t>
            </a:r>
            <a:r>
              <a:rPr lang="ru-RU" sz="64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(предохранит его ручки от загрязнения и уменьшит рассеивание яиц остриц в помещении)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sz="6400" kern="10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жедневно меняйте или стирайте нательное белье малыша </a:t>
            </a:r>
            <a:r>
              <a:rPr lang="ru-RU" sz="6400" i="1" kern="100" spc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ru-RU" sz="6400" b="1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стирайте белье при температуре не ниже 60°С, проглаживайте горячим утюгом)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400" kern="100" spc="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 </a:t>
            </a:r>
            <a:r>
              <a:rPr lang="ru-RU" sz="6400" kern="100" spc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Ребенок </a:t>
            </a:r>
            <a:r>
              <a:rPr kumimoji="0" lang="ru-RU" sz="6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должен иметь отдельную постель и свое полотенце!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None/>
              <a:tabLst/>
              <a:defRPr/>
            </a:pPr>
            <a:r>
              <a:rPr kumimoji="0" lang="ru-RU" sz="64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6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382426-ECEB-4B2E-D7A5-B06BA6E8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1CED7-8FE8-07E1-AB47-F2DFDE581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4175" b="65319"/>
          <a:stretch/>
        </p:blipFill>
        <p:spPr>
          <a:xfrm>
            <a:off x="9189074" y="4136564"/>
            <a:ext cx="2363514" cy="18944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94C59E-AA6E-E34F-B3FF-DDF7EC8195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46" t="33765" r="32372" b="31066"/>
          <a:stretch/>
        </p:blipFill>
        <p:spPr>
          <a:xfrm>
            <a:off x="9087467" y="1890142"/>
            <a:ext cx="2298583" cy="19210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89C005-2F6D-0E53-69AC-53F78E846D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707" t="64743" r="1968" b="1164"/>
          <a:stretch/>
        </p:blipFill>
        <p:spPr>
          <a:xfrm>
            <a:off x="7047796" y="4250058"/>
            <a:ext cx="1854916" cy="18623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4B7184-B097-8A93-C541-4330FEE7F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86" y="166341"/>
            <a:ext cx="676715" cy="6706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814A7E-7F4A-3690-64CB-94A223744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2814" y="1844336"/>
            <a:ext cx="1669898" cy="20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258F9A-B693-B09C-7626-905AFA8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избежать энтеробиоза?</a:t>
            </a:r>
            <a:endParaRPr lang="ru-RU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DD8032-739A-9A58-1A68-BDAA5396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94" y="1736521"/>
            <a:ext cx="6242622" cy="4721564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kern="100" spc="0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аще меняйте постельное белье </a:t>
            </a:r>
            <a:r>
              <a:rPr kumimoji="0" lang="ru-RU" sz="1600" b="1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(аккуратно снимая его с постели без излишнего встряхивания в помещении)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Тщательно проглаживайте постельное белье и одежду       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Проводите регулярную влажную уборку помещений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Яйца гельминтов покрыты  липким жироподобным веществом, прочно фиксирующим их на любой поверхности! Применяйте при уборке моющие средства, эффективно их удаляющие: порошки, соду, горчицу!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4DA1A8"/>
              </a:buClr>
              <a:buFont typeface="Wingdings" panose="05000000000000000000" pitchFamily="2" charset="2"/>
              <a:buChar char="q"/>
              <a:defRPr/>
            </a:pP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Ковры чистите пылесосом или выбивайте </a:t>
            </a:r>
            <a:r>
              <a:rPr kumimoji="0" lang="ru-RU" sz="1600" b="1" i="1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(эффективное воздействие оказывает выдерживание постельных принадлежностей и мягких игрушек на улице на морозе или летом на ярком солнце в течение 2-3 часов)                                               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600" kern="100" spc="0" dirty="0">
                <a:solidFill>
                  <a:srgbClr val="2323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Стирайте</a:t>
            </a:r>
            <a:r>
              <a:rPr kumimoji="0" lang="ru-RU" sz="1600" b="1" i="0" u="none" strike="noStrike" kern="10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или обрабатывайте пылесосом детские игрушки    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500"/>
              </a:spcBef>
              <a:spcAft>
                <a:spcPts val="800"/>
              </a:spcAft>
              <a:buClr>
                <a:srgbClr val="4DA1A8"/>
              </a:buClr>
              <a:buSzTx/>
              <a:buNone/>
              <a:tabLst/>
              <a:defRPr/>
            </a:pP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382426-ECEB-4B2E-D7A5-B06BA6E8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EFF4B-E35B-4DE6-97A9-05E54E649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323">
                    <a:lumMod val="90000"/>
                    <a:lumOff val="10000"/>
                  </a:srgbClr>
                </a:solidFill>
                <a:effectLst/>
                <a:uLnTx/>
                <a:uFillTx/>
                <a:latin typeface="Meiryo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232323">
                  <a:lumMod val="90000"/>
                  <a:lumOff val="10000"/>
                </a:srgbClr>
              </a:solidFill>
              <a:effectLst/>
              <a:uLnTx/>
              <a:uFillTx/>
              <a:latin typeface="Meiryo U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AE9F21-880F-4225-DC0F-F9FE786A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0" y="182711"/>
            <a:ext cx="676715" cy="6706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849B39-1558-A58B-1474-172257B7D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2751" y="1708153"/>
            <a:ext cx="1511939" cy="23450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BF4D5F-ABD2-9DEA-2E04-43969D747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0598" y="1663895"/>
            <a:ext cx="1511939" cy="23166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335739-40A1-7DF8-8F5B-56C53D8B5E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780"/>
          <a:stretch/>
        </p:blipFill>
        <p:spPr>
          <a:xfrm>
            <a:off x="7167666" y="4219378"/>
            <a:ext cx="1562108" cy="23195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CF92C2-49DC-C745-79C4-81DF72292B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379" y="4141404"/>
            <a:ext cx="1713124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2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CE8A51-9F46-471B-A5EA-CB78254A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3722" y="2042428"/>
            <a:ext cx="5504925" cy="2355732"/>
          </a:xfrm>
        </p:spPr>
        <p:txBody>
          <a:bodyPr rtlCol="0">
            <a:noAutofit/>
          </a:bodyPr>
          <a:lstStyle/>
          <a:p>
            <a:pPr rtl="0"/>
            <a:r>
              <a:rPr lang="ru-RU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Будьте здоровы!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3C06CDB-07F0-45C5-A50B-3BD53658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939" y="6356350"/>
            <a:ext cx="844649" cy="365125"/>
          </a:xfrm>
        </p:spPr>
        <p:txBody>
          <a:bodyPr rtlCol="0"/>
          <a:lstStyle/>
          <a:p>
            <a:pPr lvl="0" rtl="0"/>
            <a:fld id="{E20EFF4B-E35B-4DE6-97A9-05E54E649A15}" type="slidenum">
              <a:rPr lang="ru-RU" smtClean="0"/>
              <a:pPr lvl="0" rtl="0"/>
              <a:t>8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51B9F5-E10A-30B2-0F9F-A5FC4CABC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935" y="1158013"/>
            <a:ext cx="5058209" cy="50808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8CEF86-D6DF-23C1-4CC6-825D17C98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08" y="115599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72953"/>
      </p:ext>
    </p:extLst>
  </p:cSld>
  <p:clrMapOvr>
    <a:masterClrMapping/>
  </p:clrMapOvr>
</p:sld>
</file>

<file path=ppt/theme/theme1.xml><?xml version="1.0" encoding="utf-8"?>
<a:theme xmlns:a="http://schemas.openxmlformats.org/drawingml/2006/main" name="MeiryoVTI">
  <a:themeElements>
    <a:clrScheme name="Meiryo">
      <a:dk1>
        <a:srgbClr val="232323"/>
      </a:dk1>
      <a:lt1>
        <a:srgbClr val="FFFFFF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B9D587"/>
      </a:accent3>
      <a:accent4>
        <a:srgbClr val="E8BD32"/>
      </a:accent4>
      <a:accent5>
        <a:srgbClr val="809EC2"/>
      </a:accent5>
      <a:accent6>
        <a:srgbClr val="E3ADB6"/>
      </a:accent6>
      <a:hlink>
        <a:srgbClr val="34ADB6"/>
      </a:hlink>
      <a:folHlink>
        <a:srgbClr val="B2B2B2"/>
      </a:folHlink>
    </a:clrScheme>
    <a:fontScheme name="Meiryo UI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684_TF22749116_Win32" id="{55A30956-4439-4A9A-8099-E81F0EDBF306}" vid="{07E96570-0088-4284-AAF6-D2F5F81EDA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89B4F5-D858-4228-A1A8-F9C09A238B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F5A4AD-A372-48FB-978B-A62EF04BB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4605F9-2AA0-4698-BBDB-0F81CCABFD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Meriyo</Template>
  <TotalTime>370</TotalTime>
  <Words>780</Words>
  <Application>Microsoft Office PowerPoint</Application>
  <PresentationFormat>Широкоэкранный</PresentationFormat>
  <Paragraphs>59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Bahnschrift</vt:lpstr>
      <vt:lpstr>Calibri</vt:lpstr>
      <vt:lpstr>Meiryo</vt:lpstr>
      <vt:lpstr>Meiryo UI</vt:lpstr>
      <vt:lpstr>Wingdings</vt:lpstr>
      <vt:lpstr>MeiryoVTI</vt:lpstr>
      <vt:lpstr>Профилактика энтеробиоза</vt:lpstr>
      <vt:lpstr>Что такое энтеробиоз?</vt:lpstr>
      <vt:lpstr> Как проявляется энтеробиоз? </vt:lpstr>
      <vt:lpstr> Как выявить энтеробиоз? </vt:lpstr>
      <vt:lpstr> Каковы последствия энтеробиоза? </vt:lpstr>
      <vt:lpstr>Как избежать энтеробиоза?</vt:lpstr>
      <vt:lpstr>Как избежать энтеробиоза?</vt:lpstr>
      <vt:lpstr>Будьте здоровы!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энтеробиоза</dc:title>
  <dc:creator>Eva</dc:creator>
  <cp:lastModifiedBy>Медицинский кабинет 707</cp:lastModifiedBy>
  <cp:revision>20</cp:revision>
  <dcterms:created xsi:type="dcterms:W3CDTF">2023-07-20T03:36:44Z</dcterms:created>
  <dcterms:modified xsi:type="dcterms:W3CDTF">2023-12-14T08:53:19Z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